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embeddedFontLst>
    <p:embeddedFont>
      <p:font typeface="Roboto Condensed" pitchFamily="2" charset="0"/>
      <p:regular r:id="rId4"/>
      <p:bold r:id="rId5"/>
      <p:italic r:id="rId6"/>
      <p:boldItalic r:id="rId7"/>
    </p:embeddedFont>
    <p:embeddedFont>
      <p:font typeface="Calibri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355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776" algn="l" defTabSz="91355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3553" algn="l" defTabSz="91355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0327" algn="l" defTabSz="91355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7103" algn="l" defTabSz="91355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3879" algn="l" defTabSz="91355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0656" algn="l" defTabSz="91355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7432" algn="l" defTabSz="91355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4208" algn="l" defTabSz="91355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2226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210" d="100"/>
          <a:sy n="210" d="100"/>
        </p:scale>
        <p:origin x="-234" y="136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54224-D895-4118-AE8B-A80F675C452F}" type="datetimeFigureOut">
              <a:rPr lang="en-AU" smtClean="0"/>
              <a:pPr/>
              <a:t>5/01/2021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1551B7-0219-4601-B0AE-42700017272F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This family tree concentrates on Joseph and his family. As a result, Abraham’s brothers and Lot are excluded and </a:t>
            </a:r>
            <a:r>
              <a:rPr lang="en-AU" dirty="0" err="1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Keturah’s</a:t>
            </a:r>
            <a:r>
              <a:rPr lang="en-AU" dirty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 children are not named with the exception of </a:t>
            </a:r>
            <a:r>
              <a:rPr lang="en-AU" dirty="0" err="1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Midian</a:t>
            </a:r>
            <a:r>
              <a:rPr lang="en-AU" dirty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 whose descendants are mentioned in the sale of Joseph into slavery</a:t>
            </a:r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.</a:t>
            </a:r>
          </a:p>
          <a:p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  <a:p>
            <a:r>
              <a:rPr lang="en-AU" dirty="0" err="1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BibleTales.Online</a:t>
            </a:r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1551B7-0219-4601-B0AE-42700017272F}" type="slidenum">
              <a:rPr lang="en-AU" smtClean="0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5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3727-CC3A-41A1-87F2-4F50F1572D64}" type="datetimeFigureOut">
              <a:rPr lang="en-AU" smtClean="0"/>
              <a:pPr/>
              <a:t>5/01/2021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9E4B-9273-4891-A360-A65298C9FB0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3727-CC3A-41A1-87F2-4F50F1572D64}" type="datetimeFigureOut">
              <a:rPr lang="en-AU" smtClean="0"/>
              <a:pPr/>
              <a:t>5/01/2021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9E4B-9273-4891-A360-A65298C9FB0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2" y="274639"/>
            <a:ext cx="2057401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3727-CC3A-41A1-87F2-4F50F1572D64}" type="datetimeFigureOut">
              <a:rPr lang="en-AU" smtClean="0"/>
              <a:pPr/>
              <a:t>5/01/2021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9E4B-9273-4891-A360-A65298C9FB0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3727-CC3A-41A1-87F2-4F50F1572D64}" type="datetimeFigureOut">
              <a:rPr lang="en-AU" smtClean="0"/>
              <a:pPr/>
              <a:t>5/01/2021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9E4B-9273-4891-A360-A65298C9FB0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77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55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37032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1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38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06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74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42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3727-CC3A-41A1-87F2-4F50F1572D64}" type="datetimeFigureOut">
              <a:rPr lang="en-AU" smtClean="0"/>
              <a:pPr/>
              <a:t>5/01/2021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9E4B-9273-4891-A360-A65298C9FB0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4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4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3727-CC3A-41A1-87F2-4F50F1572D64}" type="datetimeFigureOut">
              <a:rPr lang="en-AU" smtClean="0"/>
              <a:pPr/>
              <a:t>5/01/2021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9E4B-9273-4891-A360-A65298C9FB0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5"/>
            <a:ext cx="4040188" cy="63976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56776" indent="0">
              <a:buNone/>
              <a:defRPr sz="2000" b="1"/>
            </a:lvl2pPr>
            <a:lvl3pPr marL="913553" indent="0">
              <a:buNone/>
              <a:defRPr sz="1900" b="1"/>
            </a:lvl3pPr>
            <a:lvl4pPr marL="1370327" indent="0">
              <a:buNone/>
              <a:defRPr sz="1500" b="1"/>
            </a:lvl4pPr>
            <a:lvl5pPr marL="1827103" indent="0">
              <a:buNone/>
              <a:defRPr sz="1500" b="1"/>
            </a:lvl5pPr>
            <a:lvl6pPr marL="2283879" indent="0">
              <a:buNone/>
              <a:defRPr sz="1500" b="1"/>
            </a:lvl6pPr>
            <a:lvl7pPr marL="2740656" indent="0">
              <a:buNone/>
              <a:defRPr sz="1500" b="1"/>
            </a:lvl7pPr>
            <a:lvl8pPr marL="3197432" indent="0">
              <a:buNone/>
              <a:defRPr sz="1500" b="1"/>
            </a:lvl8pPr>
            <a:lvl9pPr marL="3654208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6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5"/>
            <a:ext cx="4041776" cy="63976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56776" indent="0">
              <a:buNone/>
              <a:defRPr sz="2000" b="1"/>
            </a:lvl2pPr>
            <a:lvl3pPr marL="913553" indent="0">
              <a:buNone/>
              <a:defRPr sz="1900" b="1"/>
            </a:lvl3pPr>
            <a:lvl4pPr marL="1370327" indent="0">
              <a:buNone/>
              <a:defRPr sz="1500" b="1"/>
            </a:lvl4pPr>
            <a:lvl5pPr marL="1827103" indent="0">
              <a:buNone/>
              <a:defRPr sz="1500" b="1"/>
            </a:lvl5pPr>
            <a:lvl6pPr marL="2283879" indent="0">
              <a:buNone/>
              <a:defRPr sz="1500" b="1"/>
            </a:lvl6pPr>
            <a:lvl7pPr marL="2740656" indent="0">
              <a:buNone/>
              <a:defRPr sz="1500" b="1"/>
            </a:lvl7pPr>
            <a:lvl8pPr marL="3197432" indent="0">
              <a:buNone/>
              <a:defRPr sz="1500" b="1"/>
            </a:lvl8pPr>
            <a:lvl9pPr marL="3654208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6" cy="3951288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3727-CC3A-41A1-87F2-4F50F1572D64}" type="datetimeFigureOut">
              <a:rPr lang="en-AU" smtClean="0"/>
              <a:pPr/>
              <a:t>5/01/2021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9E4B-9273-4891-A360-A65298C9FB0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3727-CC3A-41A1-87F2-4F50F1572D64}" type="datetimeFigureOut">
              <a:rPr lang="en-AU" smtClean="0"/>
              <a:pPr/>
              <a:t>5/01/2021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9E4B-9273-4891-A360-A65298C9FB0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3727-CC3A-41A1-87F2-4F50F1572D64}" type="datetimeFigureOut">
              <a:rPr lang="en-AU" smtClean="0"/>
              <a:pPr/>
              <a:t>5/01/2021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9E4B-9273-4891-A360-A65298C9FB0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49"/>
            <a:ext cx="5111750" cy="585311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5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776" indent="0">
              <a:buNone/>
              <a:defRPr sz="1200"/>
            </a:lvl2pPr>
            <a:lvl3pPr marL="913553" indent="0">
              <a:buNone/>
              <a:defRPr sz="900"/>
            </a:lvl3pPr>
            <a:lvl4pPr marL="1370327" indent="0">
              <a:buNone/>
              <a:defRPr sz="900"/>
            </a:lvl4pPr>
            <a:lvl5pPr marL="1827103" indent="0">
              <a:buNone/>
              <a:defRPr sz="900"/>
            </a:lvl5pPr>
            <a:lvl6pPr marL="2283879" indent="0">
              <a:buNone/>
              <a:defRPr sz="900"/>
            </a:lvl6pPr>
            <a:lvl7pPr marL="2740656" indent="0">
              <a:buNone/>
              <a:defRPr sz="900"/>
            </a:lvl7pPr>
            <a:lvl8pPr marL="3197432" indent="0">
              <a:buNone/>
              <a:defRPr sz="900"/>
            </a:lvl8pPr>
            <a:lvl9pPr marL="365420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3727-CC3A-41A1-87F2-4F50F1572D64}" type="datetimeFigureOut">
              <a:rPr lang="en-AU" smtClean="0"/>
              <a:pPr/>
              <a:t>5/01/2021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9E4B-9273-4891-A360-A65298C9FB0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776" indent="0">
              <a:buNone/>
              <a:defRPr sz="2800"/>
            </a:lvl2pPr>
            <a:lvl3pPr marL="913553" indent="0">
              <a:buNone/>
              <a:defRPr sz="2500"/>
            </a:lvl3pPr>
            <a:lvl4pPr marL="1370327" indent="0">
              <a:buNone/>
              <a:defRPr sz="2000"/>
            </a:lvl4pPr>
            <a:lvl5pPr marL="1827103" indent="0">
              <a:buNone/>
              <a:defRPr sz="2000"/>
            </a:lvl5pPr>
            <a:lvl6pPr marL="2283879" indent="0">
              <a:buNone/>
              <a:defRPr sz="2000"/>
            </a:lvl6pPr>
            <a:lvl7pPr marL="2740656" indent="0">
              <a:buNone/>
              <a:defRPr sz="2000"/>
            </a:lvl7pPr>
            <a:lvl8pPr marL="3197432" indent="0">
              <a:buNone/>
              <a:defRPr sz="2000"/>
            </a:lvl8pPr>
            <a:lvl9pPr marL="3654208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776" indent="0">
              <a:buNone/>
              <a:defRPr sz="1200"/>
            </a:lvl2pPr>
            <a:lvl3pPr marL="913553" indent="0">
              <a:buNone/>
              <a:defRPr sz="900"/>
            </a:lvl3pPr>
            <a:lvl4pPr marL="1370327" indent="0">
              <a:buNone/>
              <a:defRPr sz="900"/>
            </a:lvl4pPr>
            <a:lvl5pPr marL="1827103" indent="0">
              <a:buNone/>
              <a:defRPr sz="900"/>
            </a:lvl5pPr>
            <a:lvl6pPr marL="2283879" indent="0">
              <a:buNone/>
              <a:defRPr sz="900"/>
            </a:lvl6pPr>
            <a:lvl7pPr marL="2740656" indent="0">
              <a:buNone/>
              <a:defRPr sz="900"/>
            </a:lvl7pPr>
            <a:lvl8pPr marL="3197432" indent="0">
              <a:buNone/>
              <a:defRPr sz="900"/>
            </a:lvl8pPr>
            <a:lvl9pPr marL="365420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3727-CC3A-41A1-87F2-4F50F1572D64}" type="datetimeFigureOut">
              <a:rPr lang="en-AU" smtClean="0"/>
              <a:pPr/>
              <a:t>5/01/2021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9E4B-9273-4891-A360-A65298C9FB00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1"/>
          </a:xfrm>
          <a:prstGeom prst="rect">
            <a:avLst/>
          </a:prstGeom>
        </p:spPr>
        <p:txBody>
          <a:bodyPr vert="horz" lIns="91356" tIns="45678" rIns="91356" bIns="4567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4"/>
          </a:xfrm>
          <a:prstGeom prst="rect">
            <a:avLst/>
          </a:prstGeom>
        </p:spPr>
        <p:txBody>
          <a:bodyPr vert="horz" lIns="91356" tIns="45678" rIns="91356" bIns="4567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3" y="6356352"/>
            <a:ext cx="2133599" cy="365125"/>
          </a:xfrm>
          <a:prstGeom prst="rect">
            <a:avLst/>
          </a:prstGeom>
        </p:spPr>
        <p:txBody>
          <a:bodyPr vert="horz" lIns="91356" tIns="45678" rIns="91356" bIns="4567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E3727-CC3A-41A1-87F2-4F50F1572D64}" type="datetimeFigureOut">
              <a:rPr lang="en-AU" smtClean="0"/>
              <a:pPr/>
              <a:t>5/01/2021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2" y="6356352"/>
            <a:ext cx="2895601" cy="365125"/>
          </a:xfrm>
          <a:prstGeom prst="rect">
            <a:avLst/>
          </a:prstGeom>
        </p:spPr>
        <p:txBody>
          <a:bodyPr vert="horz" lIns="91356" tIns="45678" rIns="91356" bIns="4567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4" y="6356352"/>
            <a:ext cx="2133599" cy="365125"/>
          </a:xfrm>
          <a:prstGeom prst="rect">
            <a:avLst/>
          </a:prstGeom>
        </p:spPr>
        <p:txBody>
          <a:bodyPr vert="horz" lIns="91356" tIns="45678" rIns="91356" bIns="4567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29E4B-9273-4891-A360-A65298C9FB00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3553" rtl="0" eaLnBrk="1" latinLnBrk="0" hangingPunct="1"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582" indent="-342582" algn="l" defTabSz="91355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261" indent="-285485" algn="l" defTabSz="91355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940" indent="-228387" algn="l" defTabSz="913553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716" indent="-228387" algn="l" defTabSz="91355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492" indent="-228387" algn="l" defTabSz="91355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268" indent="-228387" algn="l" defTabSz="9135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043" indent="-228387" algn="l" defTabSz="9135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5819" indent="-228387" algn="l" defTabSz="9135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596" indent="-228387" algn="l" defTabSz="9135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55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776" algn="l" defTabSz="91355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553" algn="l" defTabSz="91355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327" algn="l" defTabSz="91355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103" algn="l" defTabSz="91355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879" algn="l" defTabSz="91355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656" algn="l" defTabSz="91355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432" algn="l" defTabSz="91355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208" algn="l" defTabSz="91355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1007604" y="5724934"/>
            <a:ext cx="288032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66" name="Title 1"/>
          <p:cNvSpPr txBox="1">
            <a:spLocks/>
          </p:cNvSpPr>
          <p:nvPr/>
        </p:nvSpPr>
        <p:spPr>
          <a:xfrm>
            <a:off x="935596" y="5716612"/>
            <a:ext cx="3024336" cy="520700"/>
          </a:xfrm>
          <a:prstGeom prst="rect">
            <a:avLst/>
          </a:prstGeom>
        </p:spPr>
        <p:txBody>
          <a:bodyPr vert="horz" lIns="91356" tIns="45678" rIns="91356" bIns="45678" rtlCol="0" anchor="ctr">
            <a:noAutofit/>
          </a:bodyPr>
          <a:lstStyle/>
          <a:p>
            <a:pPr marL="0" marR="0" lvl="0" indent="0" algn="ctr" defTabSz="91355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Joseph’s Family</a:t>
            </a:r>
            <a:r>
              <a:rPr kumimoji="0" lang="en-AU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 Tree</a:t>
            </a:r>
            <a:endParaRPr kumimoji="0" lang="en-A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3385033" y="1046093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Abram/Abraham</a:t>
            </a:r>
            <a:endParaRPr lang="en-AU" sz="1800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3923928" y="542037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err="1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Terah</a:t>
            </a:r>
            <a:endParaRPr lang="en-AU" sz="1800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3635896" y="2206605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Isaac</a:t>
            </a:r>
          </a:p>
          <a:p>
            <a:pPr algn="ctr"/>
            <a:r>
              <a:rPr lang="en-AU" sz="1800" dirty="0" smtClean="0">
                <a:solidFill>
                  <a:srgbClr val="FF00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m. Rebecca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755576" y="170080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Ishmael</a:t>
            </a:r>
            <a:endParaRPr lang="en-AU" sz="1800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251520" y="105273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rgbClr val="FF00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Hagar</a:t>
            </a:r>
            <a:endParaRPr lang="en-AU" sz="1800" dirty="0">
              <a:solidFill>
                <a:srgbClr val="FF0000"/>
              </a:solidFill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7164288" y="104344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err="1" smtClean="0">
                <a:solidFill>
                  <a:srgbClr val="FF00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Keturah</a:t>
            </a:r>
            <a:endParaRPr lang="en-AU" sz="1800" dirty="0">
              <a:solidFill>
                <a:srgbClr val="FF0000"/>
              </a:solidFill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3419872" y="1478141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rgbClr val="FF00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m. </a:t>
            </a:r>
            <a:r>
              <a:rPr lang="en-AU" sz="1800" dirty="0" err="1" smtClean="0">
                <a:solidFill>
                  <a:srgbClr val="FF00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Sarai</a:t>
            </a:r>
            <a:r>
              <a:rPr lang="en-AU" sz="1800" dirty="0" smtClean="0">
                <a:solidFill>
                  <a:srgbClr val="FF00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/Sarah</a:t>
            </a:r>
            <a:endParaRPr lang="en-AU" sz="1800" dirty="0">
              <a:solidFill>
                <a:srgbClr val="FF0000"/>
              </a:solidFill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7236296" y="169151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5 other children</a:t>
            </a:r>
            <a:endParaRPr lang="en-AU" sz="1800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6410300" y="16915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err="1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Midian</a:t>
            </a:r>
            <a:endParaRPr lang="en-AU" sz="1800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3563888" y="334770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Jacob/Israel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7308304" y="4715852"/>
            <a:ext cx="936104" cy="400110"/>
          </a:xfrm>
          <a:prstGeom prst="rect">
            <a:avLst/>
          </a:prstGeom>
          <a:solidFill>
            <a:schemeClr val="bg2"/>
          </a:solidFill>
          <a:ln>
            <a:solidFill>
              <a:schemeClr val="accent2"/>
            </a:solidFill>
          </a:ln>
          <a:effectLst>
            <a:outerShdw blurRad="152400" dir="5400000" sx="90000" sy="-19000" rotWithShape="0">
              <a:schemeClr val="accent2">
                <a:alpha val="15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Joseph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6300192" y="39330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rgbClr val="FF00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Bilhah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3131840" y="393305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rgbClr val="FF00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Zilpah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35496" y="334770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rgbClr val="FF00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Leah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8100392" y="33477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rgbClr val="FF00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Rachel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755576" y="256490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i="1" dirty="0" err="1" smtClean="0">
                <a:solidFill>
                  <a:srgbClr val="00B05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Ishmaelites</a:t>
            </a:r>
            <a:endParaRPr lang="en-AU" sz="1800" i="1" dirty="0">
              <a:solidFill>
                <a:srgbClr val="00B050"/>
              </a:solidFill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6266284" y="256490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i="1" dirty="0" err="1" smtClean="0">
                <a:solidFill>
                  <a:srgbClr val="00B05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Midianites</a:t>
            </a:r>
            <a:endParaRPr lang="en-AU" sz="1800" i="1" dirty="0">
              <a:solidFill>
                <a:srgbClr val="00B050"/>
              </a:solidFill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5004048" y="471585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Dan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3635896" y="471585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Gad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-36512" y="4715852"/>
            <a:ext cx="1007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Reuben</a:t>
            </a:r>
          </a:p>
        </p:txBody>
      </p:sp>
      <p:cxnSp>
        <p:nvCxnSpPr>
          <p:cNvPr id="187" name="Straight Connector 186"/>
          <p:cNvCxnSpPr>
            <a:stCxn id="167" idx="1"/>
            <a:endCxn id="171" idx="3"/>
          </p:cNvCxnSpPr>
          <p:nvPr/>
        </p:nvCxnSpPr>
        <p:spPr>
          <a:xfrm flipH="1">
            <a:off x="1043608" y="1230759"/>
            <a:ext cx="2341425" cy="664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>
            <a:stCxn id="167" idx="3"/>
            <a:endCxn id="172" idx="1"/>
          </p:cNvCxnSpPr>
          <p:nvPr/>
        </p:nvCxnSpPr>
        <p:spPr>
          <a:xfrm flipV="1">
            <a:off x="5257241" y="1228110"/>
            <a:ext cx="1907047" cy="264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>
            <a:stCxn id="170" idx="0"/>
          </p:cNvCxnSpPr>
          <p:nvPr/>
        </p:nvCxnSpPr>
        <p:spPr>
          <a:xfrm flipV="1">
            <a:off x="1583668" y="1234560"/>
            <a:ext cx="3001" cy="4662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flipV="1">
            <a:off x="7020272" y="1234560"/>
            <a:ext cx="0" cy="2502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>
            <a:stCxn id="182" idx="0"/>
            <a:endCxn id="170" idx="2"/>
          </p:cNvCxnSpPr>
          <p:nvPr/>
        </p:nvCxnSpPr>
        <p:spPr>
          <a:xfrm flipV="1">
            <a:off x="1583668" y="2070140"/>
            <a:ext cx="0" cy="494764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>
            <a:stCxn id="183" idx="0"/>
            <a:endCxn id="175" idx="2"/>
          </p:cNvCxnSpPr>
          <p:nvPr/>
        </p:nvCxnSpPr>
        <p:spPr>
          <a:xfrm flipV="1">
            <a:off x="6878352" y="2060848"/>
            <a:ext cx="0" cy="504056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3" name="TextBox 192"/>
          <p:cNvSpPr txBox="1"/>
          <p:nvPr/>
        </p:nvSpPr>
        <p:spPr>
          <a:xfrm>
            <a:off x="539552" y="50666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Simeon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1043608" y="4715852"/>
            <a:ext cx="681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Levi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1331640" y="507589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Judah</a:t>
            </a:r>
          </a:p>
        </p:txBody>
      </p:sp>
      <p:sp>
        <p:nvSpPr>
          <p:cNvPr id="196" name="TextBox 195"/>
          <p:cNvSpPr txBox="1"/>
          <p:nvPr/>
        </p:nvSpPr>
        <p:spPr>
          <a:xfrm>
            <a:off x="1835696" y="471585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Issachar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2411760" y="507589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err="1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Zebulun</a:t>
            </a:r>
            <a:endParaRPr lang="en-AU" sz="1800" dirty="0" smtClean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98" name="TextBox 197"/>
          <p:cNvSpPr txBox="1"/>
          <p:nvPr/>
        </p:nvSpPr>
        <p:spPr>
          <a:xfrm>
            <a:off x="4067944" y="5075892"/>
            <a:ext cx="847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Asher</a:t>
            </a:r>
          </a:p>
        </p:txBody>
      </p:sp>
      <p:sp>
        <p:nvSpPr>
          <p:cNvPr id="199" name="TextBox 198"/>
          <p:cNvSpPr txBox="1"/>
          <p:nvPr/>
        </p:nvSpPr>
        <p:spPr>
          <a:xfrm>
            <a:off x="5292080" y="507589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Naphtali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7901136" y="5075892"/>
            <a:ext cx="1207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Benjamin</a:t>
            </a:r>
          </a:p>
        </p:txBody>
      </p:sp>
      <p:cxnSp>
        <p:nvCxnSpPr>
          <p:cNvPr id="201" name="Straight Connector 200"/>
          <p:cNvCxnSpPr>
            <a:stCxn id="176" idx="1"/>
            <a:endCxn id="180" idx="3"/>
          </p:cNvCxnSpPr>
          <p:nvPr/>
        </p:nvCxnSpPr>
        <p:spPr>
          <a:xfrm flipH="1">
            <a:off x="827584" y="3532366"/>
            <a:ext cx="273630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>
            <a:stCxn id="176" idx="3"/>
            <a:endCxn id="181" idx="1"/>
          </p:cNvCxnSpPr>
          <p:nvPr/>
        </p:nvCxnSpPr>
        <p:spPr>
          <a:xfrm>
            <a:off x="5076056" y="3532366"/>
            <a:ext cx="302433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 flipV="1">
            <a:off x="1979712" y="3538816"/>
            <a:ext cx="0" cy="8262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>
            <a:off x="467544" y="4365104"/>
            <a:ext cx="259228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>
            <a:endCxn id="186" idx="0"/>
          </p:cNvCxnSpPr>
          <p:nvPr/>
        </p:nvCxnSpPr>
        <p:spPr>
          <a:xfrm flipH="1">
            <a:off x="467036" y="4365104"/>
            <a:ext cx="508" cy="3507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 flipH="1">
            <a:off x="1403140" y="4365104"/>
            <a:ext cx="508" cy="3507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 flipH="1">
            <a:off x="2339752" y="4365104"/>
            <a:ext cx="508" cy="3507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>
            <a:off x="971600" y="4365104"/>
            <a:ext cx="0" cy="7200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/>
          <p:nvPr/>
        </p:nvCxnSpPr>
        <p:spPr>
          <a:xfrm>
            <a:off x="1763688" y="4365104"/>
            <a:ext cx="0" cy="7200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>
            <a:off x="3059832" y="4365104"/>
            <a:ext cx="0" cy="7200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/>
          <p:nvPr/>
        </p:nvCxnSpPr>
        <p:spPr>
          <a:xfrm flipV="1">
            <a:off x="7884368" y="3538816"/>
            <a:ext cx="0" cy="8262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/>
          <p:cNvCxnSpPr/>
          <p:nvPr/>
        </p:nvCxnSpPr>
        <p:spPr>
          <a:xfrm>
            <a:off x="7740352" y="4365104"/>
            <a:ext cx="79208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/>
          <p:cNvCxnSpPr/>
          <p:nvPr/>
        </p:nvCxnSpPr>
        <p:spPr>
          <a:xfrm flipH="1">
            <a:off x="7740352" y="4365104"/>
            <a:ext cx="508" cy="3507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/>
          <p:nvPr/>
        </p:nvCxnSpPr>
        <p:spPr>
          <a:xfrm>
            <a:off x="8532440" y="4365104"/>
            <a:ext cx="0" cy="7200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6516216" y="321297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800" dirty="0" smtClean="0">
                <a:solidFill>
                  <a:srgbClr val="FF00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m.</a:t>
            </a:r>
            <a:endParaRPr lang="en-AU" sz="1800" dirty="0">
              <a:solidFill>
                <a:srgbClr val="FF0000"/>
              </a:solidFill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1763688" y="321297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800" dirty="0" smtClean="0">
                <a:solidFill>
                  <a:srgbClr val="FF00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m.</a:t>
            </a:r>
            <a:endParaRPr lang="en-AU" sz="1800" dirty="0">
              <a:solidFill>
                <a:srgbClr val="FF0000"/>
              </a:solidFill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6228184" y="90872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800" dirty="0" smtClean="0">
                <a:solidFill>
                  <a:srgbClr val="FF00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m.</a:t>
            </a:r>
            <a:endParaRPr lang="en-AU" sz="1800" dirty="0">
              <a:solidFill>
                <a:srgbClr val="FF0000"/>
              </a:solidFill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cxnSp>
        <p:nvCxnSpPr>
          <p:cNvPr id="218" name="Elbow Connector 217"/>
          <p:cNvCxnSpPr>
            <a:endCxn id="178" idx="1"/>
          </p:cNvCxnSpPr>
          <p:nvPr/>
        </p:nvCxnSpPr>
        <p:spPr>
          <a:xfrm>
            <a:off x="4860032" y="3717032"/>
            <a:ext cx="1440160" cy="400690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hape 218"/>
          <p:cNvCxnSpPr>
            <a:endCxn id="179" idx="3"/>
          </p:cNvCxnSpPr>
          <p:nvPr/>
        </p:nvCxnSpPr>
        <p:spPr>
          <a:xfrm rot="5400000">
            <a:off x="3831595" y="3809365"/>
            <a:ext cx="400690" cy="216024"/>
          </a:xfrm>
          <a:prstGeom prst="bentConnector2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/>
          <p:nvPr/>
        </p:nvCxnSpPr>
        <p:spPr>
          <a:xfrm flipV="1">
            <a:off x="5580112" y="4123680"/>
            <a:ext cx="0" cy="2414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/>
          <p:nvPr/>
        </p:nvCxnSpPr>
        <p:spPr>
          <a:xfrm>
            <a:off x="5364088" y="4365104"/>
            <a:ext cx="50405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 flipH="1">
            <a:off x="5364088" y="4365104"/>
            <a:ext cx="508" cy="3507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>
            <a:off x="5868144" y="4365104"/>
            <a:ext cx="0" cy="7200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 flipV="1">
            <a:off x="4067944" y="4123680"/>
            <a:ext cx="0" cy="2414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>
            <a:off x="3923928" y="4365104"/>
            <a:ext cx="50405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 flipH="1">
            <a:off x="3923928" y="4365104"/>
            <a:ext cx="508" cy="3507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>
            <a:off x="4427984" y="4365104"/>
            <a:ext cx="0" cy="7200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>
            <a:stCxn id="168" idx="2"/>
            <a:endCxn id="167" idx="0"/>
          </p:cNvCxnSpPr>
          <p:nvPr/>
        </p:nvCxnSpPr>
        <p:spPr>
          <a:xfrm>
            <a:off x="4319972" y="911369"/>
            <a:ext cx="1165" cy="1347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>
            <a:stCxn id="173" idx="2"/>
            <a:endCxn id="169" idx="0"/>
          </p:cNvCxnSpPr>
          <p:nvPr/>
        </p:nvCxnSpPr>
        <p:spPr>
          <a:xfrm>
            <a:off x="4319972" y="1847473"/>
            <a:ext cx="0" cy="3591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>
            <a:stCxn id="169" idx="2"/>
            <a:endCxn id="176" idx="0"/>
          </p:cNvCxnSpPr>
          <p:nvPr/>
        </p:nvCxnSpPr>
        <p:spPr>
          <a:xfrm>
            <a:off x="4319972" y="2852936"/>
            <a:ext cx="0" cy="4947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TextBox 230"/>
          <p:cNvSpPr txBox="1"/>
          <p:nvPr/>
        </p:nvSpPr>
        <p:spPr>
          <a:xfrm>
            <a:off x="4139952" y="37170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800" dirty="0" smtClean="0">
                <a:solidFill>
                  <a:srgbClr val="FF00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m.</a:t>
            </a:r>
            <a:endParaRPr lang="en-AU" sz="1800" dirty="0">
              <a:solidFill>
                <a:srgbClr val="FF0000"/>
              </a:solidFill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5580112" y="371703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800" dirty="0" smtClean="0">
                <a:solidFill>
                  <a:srgbClr val="FF00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m.</a:t>
            </a:r>
            <a:endParaRPr lang="en-AU" sz="1800" dirty="0">
              <a:solidFill>
                <a:srgbClr val="FF0000"/>
              </a:solidFill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6084168" y="472514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solidFill>
                  <a:srgbClr val="FF00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Asenath m.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5975158" y="56612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Manasseh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7132572" y="566124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8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Ephraim</a:t>
            </a:r>
          </a:p>
        </p:txBody>
      </p:sp>
      <p:cxnSp>
        <p:nvCxnSpPr>
          <p:cNvPr id="236" name="Straight Connector 235"/>
          <p:cNvCxnSpPr/>
          <p:nvPr/>
        </p:nvCxnSpPr>
        <p:spPr>
          <a:xfrm flipV="1">
            <a:off x="7092280" y="5085184"/>
            <a:ext cx="0" cy="2880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>
            <a:off x="6588224" y="5373216"/>
            <a:ext cx="108012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/>
          <p:cNvCxnSpPr/>
          <p:nvPr/>
        </p:nvCxnSpPr>
        <p:spPr>
          <a:xfrm flipH="1">
            <a:off x="6587716" y="5382508"/>
            <a:ext cx="508" cy="3507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flipH="1">
            <a:off x="7668344" y="5373216"/>
            <a:ext cx="508" cy="3507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/>
          <p:nvPr/>
        </p:nvCxnSpPr>
        <p:spPr>
          <a:xfrm flipV="1">
            <a:off x="6876256" y="1484784"/>
            <a:ext cx="0" cy="2502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/>
          <p:cNvCxnSpPr/>
          <p:nvPr/>
        </p:nvCxnSpPr>
        <p:spPr>
          <a:xfrm>
            <a:off x="6876256" y="1484784"/>
            <a:ext cx="208823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 flipV="1">
            <a:off x="7524328" y="1484784"/>
            <a:ext cx="0" cy="2502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/>
          <p:cNvCxnSpPr/>
          <p:nvPr/>
        </p:nvCxnSpPr>
        <p:spPr>
          <a:xfrm flipV="1">
            <a:off x="7884368" y="1484784"/>
            <a:ext cx="0" cy="2502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/>
          <p:cNvCxnSpPr/>
          <p:nvPr/>
        </p:nvCxnSpPr>
        <p:spPr>
          <a:xfrm flipV="1">
            <a:off x="8244408" y="1484784"/>
            <a:ext cx="0" cy="2502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/>
          <p:cNvCxnSpPr/>
          <p:nvPr/>
        </p:nvCxnSpPr>
        <p:spPr>
          <a:xfrm flipV="1">
            <a:off x="8604448" y="1484784"/>
            <a:ext cx="0" cy="2502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/>
          <p:cNvCxnSpPr/>
          <p:nvPr/>
        </p:nvCxnSpPr>
        <p:spPr>
          <a:xfrm flipV="1">
            <a:off x="8964488" y="1484784"/>
            <a:ext cx="0" cy="2502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98</Words>
  <Application>Microsoft Office PowerPoint</Application>
  <PresentationFormat>On-screen Show (4:3)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Roboto Condensed</vt:lpstr>
      <vt:lpstr>Calibri</vt:lpstr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Joseph's family tree</dc:title>
  <dc:subject>Joseph's family tree</dc:subject>
  <dc:creator>Mark T Morgan</dc:creator>
  <cp:keywords>Joseph, family tree</cp:keywords>
  <dc:description>Available from BibleTales.Online.
Font is embedded (Roboto Condensed).</dc:description>
  <cp:lastModifiedBy>Mark Morgan</cp:lastModifiedBy>
  <cp:revision>23</cp:revision>
  <dcterms:created xsi:type="dcterms:W3CDTF">2018-08-10T05:23:55Z</dcterms:created>
  <dcterms:modified xsi:type="dcterms:W3CDTF">2021-01-05T12:39:28Z</dcterms:modified>
</cp:coreProperties>
</file>